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3639" r:id="rId6"/>
    <p:sldId id="3640" r:id="rId7"/>
    <p:sldId id="259" r:id="rId8"/>
    <p:sldId id="3631" r:id="rId9"/>
    <p:sldId id="3632" r:id="rId10"/>
    <p:sldId id="352" r:id="rId11"/>
    <p:sldId id="3633" r:id="rId12"/>
    <p:sldId id="3634" r:id="rId13"/>
    <p:sldId id="271" r:id="rId14"/>
    <p:sldId id="3637" r:id="rId15"/>
    <p:sldId id="363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7"/>
    <a:srgbClr val="00629B"/>
    <a:srgbClr val="D76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36798-B483-11E3-A008-1DC24120FAD3}" v="2" dt="2022-11-16T08:58:50.240"/>
    <p1510:client id="{4124A949-8EC0-0BD7-E6D6-773BE56B9D8F}" v="315" dt="2022-11-15T10:29:40.734"/>
    <p1510:client id="{67D5B2E6-7B78-135B-7E54-3CF0442E2AE1}" v="16" dt="2022-11-17T12:29:17.119"/>
    <p1510:client id="{95812243-BD5B-6D28-F508-0E2E9686B14C}" v="37" dt="2022-11-15T09:13:30.887"/>
    <p1510:client id="{A7D24D92-CCE7-5F2D-9CD6-B0393D7A2B41}" v="14" dt="2022-11-15T11:41:39.233"/>
    <p1510:client id="{CDA3F11F-53F1-9948-930E-BFD6A0BCCC82}" v="31" dt="2022-11-15T14:22:23.358"/>
    <p1510:client id="{D1460281-161D-3FD4-0A02-95F35325D21C}" v="3" dt="2022-11-15T10:28:30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9C899-D123-44C8-9A17-4D4708089875}" type="datetimeFigureOut">
              <a:rPr lang="en-GB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E7D3-4AAC-4251-A766-F9C6B4BE493C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3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97E7F-54F2-9940-A3E0-C22726526D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944" y="4133853"/>
            <a:ext cx="5401056" cy="2724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330" y="2461994"/>
            <a:ext cx="10967341" cy="916591"/>
          </a:xfr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r>
              <a:rPr lang="en-US"/>
              <a:t>Click to edit the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988" y="3438960"/>
            <a:ext cx="9990039" cy="8261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6C4A7-E491-F64D-A912-DADAA5F92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3499" y="393986"/>
            <a:ext cx="9025004" cy="2091159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1DC084-6AA8-4B4D-BF34-E3D3E61C2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0" y="5860865"/>
            <a:ext cx="320760" cy="3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729F29-73A8-B04D-B669-F0FC4FFB053B}"/>
              </a:ext>
            </a:extLst>
          </p:cNvPr>
          <p:cNvSpPr txBox="1"/>
          <p:nvPr userDrawn="1"/>
        </p:nvSpPr>
        <p:spPr>
          <a:xfrm>
            <a:off x="649976" y="5860865"/>
            <a:ext cx="1431802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>
                <a:latin typeface="Trebuchet MS"/>
              </a:rPr>
              <a:t>@golaboxford</a:t>
            </a:r>
            <a:endParaRPr lang="en-US" sz="1600">
              <a:latin typeface="Trebuchet MS" panose="020B070302020209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FA6FD2-A6E8-3443-847C-698F89439C85}"/>
              </a:ext>
            </a:extLst>
          </p:cNvPr>
          <p:cNvSpPr txBox="1"/>
          <p:nvPr userDrawn="1"/>
        </p:nvSpPr>
        <p:spPr>
          <a:xfrm>
            <a:off x="678709" y="6275052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rebuchet MS" panose="020B0703020202090204" pitchFamily="34" charset="0"/>
              </a:rPr>
              <a:t>golab.ox.ac.uk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545D3-0BE8-7545-A076-DC5BA4056D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3" y="6284829"/>
            <a:ext cx="331987" cy="3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4639"/>
            <a:ext cx="6891729" cy="845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7588"/>
            <a:ext cx="10972800" cy="4736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6" y="6377908"/>
            <a:ext cx="590711" cy="365125"/>
          </a:xfrm>
        </p:spPr>
        <p:txBody>
          <a:bodyPr/>
          <a:lstStyle/>
          <a:p>
            <a:fld id="{DE1C4AF0-AB82-6346-890A-EF599C7773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998384"/>
            <a:ext cx="3860800" cy="307761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789DD-9C82-5B41-9232-640297CED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2171" y="204357"/>
            <a:ext cx="3950229" cy="9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1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4639"/>
            <a:ext cx="6928959" cy="845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554"/>
            <a:ext cx="5384800" cy="473694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554"/>
            <a:ext cx="5384800" cy="473694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998384"/>
            <a:ext cx="3860800" cy="307761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715" y="268983"/>
            <a:ext cx="3978684" cy="9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4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4639"/>
            <a:ext cx="6919652" cy="826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1517"/>
            <a:ext cx="5386917" cy="466175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7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47686"/>
            <a:ext cx="5386917" cy="4286795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181517"/>
            <a:ext cx="5389033" cy="466175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7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1647686"/>
            <a:ext cx="5389033" cy="4286795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09600" y="5998384"/>
            <a:ext cx="3860800" cy="307761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715" y="268983"/>
            <a:ext cx="3978684" cy="9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5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4639"/>
            <a:ext cx="6901037" cy="826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998384"/>
            <a:ext cx="3860800" cy="307761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715" y="268983"/>
            <a:ext cx="3978684" cy="9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998384"/>
            <a:ext cx="3860800" cy="307761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715" y="268983"/>
            <a:ext cx="3978684" cy="9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3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alphaModFix amt="3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752" y="4133853"/>
            <a:ext cx="5413248" cy="27241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6" y="274639"/>
            <a:ext cx="8457036" cy="826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5629"/>
            <a:ext cx="10972800" cy="4728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77908"/>
            <a:ext cx="59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DE1C4AF0-AB82-6346-890A-EF599C7773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998384"/>
            <a:ext cx="3860800" cy="307761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US" err="1"/>
              <a:t>dfdf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rebuchet MS" panose="020B0703020202090204" pitchFamily="34" charset="0"/>
          <a:ea typeface="Lato" charset="0"/>
          <a:cs typeface="Lato" charset="0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anose="020B0703020202090204" pitchFamily="34" charset="0"/>
          <a:ea typeface="Lato" charset="0"/>
          <a:cs typeface="Lato" charset="0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rebuchet MS" panose="020B0703020202090204" pitchFamily="34" charset="0"/>
          <a:ea typeface="Lato" charset="0"/>
          <a:cs typeface="Lato" charset="0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Lato" charset="0"/>
          <a:cs typeface="Lato" charset="0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Trebuchet MS" panose="020B0703020202090204" pitchFamily="34" charset="0"/>
          <a:ea typeface="Lato" charset="0"/>
          <a:cs typeface="Lato" charset="0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Trebuchet MS" panose="020B0703020202090204" pitchFamily="34" charset="0"/>
          <a:ea typeface="Lato" charset="0"/>
          <a:cs typeface="Lato" charset="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C8E9F-7557-6E44-BCF6-3E3487F92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249" y="3782846"/>
            <a:ext cx="10967341" cy="120522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147"/>
                </a:solidFill>
                <a:latin typeface="Trebuchet MS"/>
                <a:ea typeface="Lato"/>
                <a:cs typeface="Lato"/>
              </a:rPr>
              <a:t>INDIGO Peer Learning Session</a:t>
            </a:r>
            <a:br>
              <a:rPr lang="en-US">
                <a:solidFill>
                  <a:srgbClr val="002147"/>
                </a:solidFill>
                <a:latin typeface="Trebuchet MS"/>
                <a:ea typeface="Lato"/>
                <a:cs typeface="Lato"/>
              </a:rPr>
            </a:br>
            <a:r>
              <a:rPr lang="en-US">
                <a:solidFill>
                  <a:srgbClr val="002147"/>
                </a:solidFill>
                <a:latin typeface="Trebuchet MS"/>
                <a:ea typeface="Lato"/>
                <a:cs typeface="Lato"/>
              </a:rPr>
              <a:t>Whose data is it anyway?</a:t>
            </a:r>
            <a:br>
              <a:rPr lang="en-US">
                <a:solidFill>
                  <a:srgbClr val="002147"/>
                </a:solidFill>
                <a:latin typeface="Trebuchet MS"/>
                <a:ea typeface="Lato"/>
                <a:cs typeface="Lato"/>
              </a:rPr>
            </a:br>
            <a:r>
              <a:rPr lang="en-US">
                <a:solidFill>
                  <a:srgbClr val="002147"/>
                </a:solidFill>
                <a:latin typeface="Trebuchet MS"/>
                <a:ea typeface="Lato"/>
                <a:cs typeface="Lato"/>
              </a:rPr>
              <a:t> </a:t>
            </a:r>
            <a:br>
              <a:rPr lang="en-US">
                <a:latin typeface="Trebuchet MS" panose="020B0703020202090204" pitchFamily="34" charset="0"/>
              </a:rPr>
            </a:br>
            <a:r>
              <a:rPr lang="en-US" sz="3600">
                <a:solidFill>
                  <a:srgbClr val="002147"/>
                </a:solidFill>
                <a:latin typeface="Trebuchet MS"/>
                <a:ea typeface="Lato"/>
                <a:cs typeface="Lato"/>
              </a:rPr>
              <a:t>17 November 2022</a:t>
            </a:r>
            <a:br>
              <a:rPr lang="en-US" sz="3600">
                <a:latin typeface="Trebuchet MS" panose="020B0703020202090204" pitchFamily="34" charset="0"/>
              </a:rPr>
            </a:br>
            <a:br>
              <a:rPr lang="en-US" sz="3600">
                <a:latin typeface="Trebuchet MS" panose="020B0703020202090204" pitchFamily="34" charset="0"/>
              </a:rPr>
            </a:br>
            <a:r>
              <a:rPr lang="en-US" sz="3600">
                <a:solidFill>
                  <a:srgbClr val="002147"/>
                </a:solidFill>
                <a:latin typeface="Trebuchet MS"/>
                <a:ea typeface="Lato"/>
                <a:cs typeface="Lato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64243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3A85D4-64C9-1A4D-9A72-93421EF42155}"/>
              </a:ext>
            </a:extLst>
          </p:cNvPr>
          <p:cNvCxnSpPr>
            <a:cxnSpLocks/>
          </p:cNvCxnSpPr>
          <p:nvPr/>
        </p:nvCxnSpPr>
        <p:spPr>
          <a:xfrm>
            <a:off x="348763" y="1311742"/>
            <a:ext cx="7070558" cy="0"/>
          </a:xfrm>
          <a:prstGeom prst="line">
            <a:avLst/>
          </a:prstGeom>
          <a:ln w="254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D822DEE-684E-AE41-9BAA-2AE8B78B93E3}"/>
              </a:ext>
            </a:extLst>
          </p:cNvPr>
          <p:cNvSpPr txBox="1">
            <a:spLocks/>
          </p:cNvSpPr>
          <p:nvPr/>
        </p:nvSpPr>
        <p:spPr>
          <a:xfrm>
            <a:off x="348763" y="97064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>
                <a:solidFill>
                  <a:srgbClr val="002147"/>
                </a:solidFill>
                <a:latin typeface="Trebuchet MS Regular" panose="020B0603020202020204" pitchFamily="34" charset="0"/>
              </a:rPr>
              <a:t>Our speakers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7505546B-AB86-5D08-1A53-A1D39F3A82BA}"/>
              </a:ext>
            </a:extLst>
          </p:cNvPr>
          <p:cNvSpPr txBox="1">
            <a:spLocks/>
          </p:cNvSpPr>
          <p:nvPr/>
        </p:nvSpPr>
        <p:spPr>
          <a:xfrm>
            <a:off x="4167619" y="4375240"/>
            <a:ext cx="3251702" cy="1205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GB" sz="240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Daniella </a:t>
            </a:r>
            <a:r>
              <a:rPr lang="en-GB" sz="2400" err="1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Jammes</a:t>
            </a:r>
            <a:endParaRPr lang="en-GB" sz="2400">
              <a:solidFill>
                <a:srgbClr val="002147"/>
              </a:solidFill>
              <a:latin typeface="Trebuchet MS Regular"/>
              <a:ea typeface="Lato"/>
              <a:cs typeface="Lato"/>
            </a:endParaRPr>
          </a:p>
          <a:p>
            <a:pPr algn="ctr"/>
            <a:r>
              <a:rPr lang="en-GB" sz="240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Freshfields Bruckhaus Deringer LLP</a:t>
            </a:r>
          </a:p>
        </p:txBody>
      </p:sp>
      <p:pic>
        <p:nvPicPr>
          <p:cNvPr id="6146" name="Picture 2" descr="Daniella Jammes">
            <a:extLst>
              <a:ext uri="{FF2B5EF4-FFF2-40B4-BE49-F238E27FC236}">
                <a16:creationId xmlns:a16="http://schemas.microsoft.com/office/drawing/2014/main" id="{9C719249-7B5F-E988-E320-180930C8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4" y="1810618"/>
            <a:ext cx="2456467" cy="24564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5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3A85D4-64C9-1A4D-9A72-93421EF42155}"/>
              </a:ext>
            </a:extLst>
          </p:cNvPr>
          <p:cNvCxnSpPr>
            <a:cxnSpLocks/>
          </p:cNvCxnSpPr>
          <p:nvPr/>
        </p:nvCxnSpPr>
        <p:spPr>
          <a:xfrm>
            <a:off x="348763" y="1311742"/>
            <a:ext cx="7070558" cy="0"/>
          </a:xfrm>
          <a:prstGeom prst="line">
            <a:avLst/>
          </a:prstGeom>
          <a:ln w="254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D822DEE-684E-AE41-9BAA-2AE8B78B93E3}"/>
              </a:ext>
            </a:extLst>
          </p:cNvPr>
          <p:cNvSpPr txBox="1">
            <a:spLocks/>
          </p:cNvSpPr>
          <p:nvPr/>
        </p:nvSpPr>
        <p:spPr>
          <a:xfrm>
            <a:off x="348763" y="97064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>
                <a:solidFill>
                  <a:srgbClr val="002147"/>
                </a:solidFill>
                <a:latin typeface="Trebuchet MS Regular" panose="020B0603020202020204" pitchFamily="34" charset="0"/>
              </a:rPr>
              <a:t>Our speakers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FAF9D5CC-900A-C052-2412-71989CFF3F79}"/>
              </a:ext>
            </a:extLst>
          </p:cNvPr>
          <p:cNvSpPr txBox="1">
            <a:spLocks/>
          </p:cNvSpPr>
          <p:nvPr/>
        </p:nvSpPr>
        <p:spPr>
          <a:xfrm>
            <a:off x="-190851" y="3904911"/>
            <a:ext cx="3890211" cy="1455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Philip </a:t>
            </a:r>
            <a:r>
              <a:rPr lang="en-GB" sz="2000" dirty="0" err="1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Messere</a:t>
            </a:r>
            <a:endParaRPr lang="en-GB" sz="2000" dirty="0">
              <a:solidFill>
                <a:srgbClr val="002147"/>
              </a:solidFill>
              <a:latin typeface="Trebuchet MS Regular"/>
              <a:ea typeface="Lato"/>
              <a:cs typeface="Lato"/>
            </a:endParaRPr>
          </a:p>
          <a:p>
            <a:pPr algn="ctr"/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The National Lottery Community Fund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C6265818-80BD-6BA7-819B-64C07A8F07B0}"/>
              </a:ext>
            </a:extLst>
          </p:cNvPr>
          <p:cNvSpPr txBox="1">
            <a:spLocks/>
          </p:cNvSpPr>
          <p:nvPr/>
        </p:nvSpPr>
        <p:spPr>
          <a:xfrm>
            <a:off x="8174203" y="4957921"/>
            <a:ext cx="3890211" cy="1455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Ruairi Macdonald</a:t>
            </a:r>
          </a:p>
          <a:p>
            <a:pPr algn="ctr"/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GO Lab</a:t>
            </a:r>
          </a:p>
        </p:txBody>
      </p:sp>
      <p:pic>
        <p:nvPicPr>
          <p:cNvPr id="6148" name="Picture 4" descr="Ruairi">
            <a:extLst>
              <a:ext uri="{FF2B5EF4-FFF2-40B4-BE49-F238E27FC236}">
                <a16:creationId xmlns:a16="http://schemas.microsoft.com/office/drawing/2014/main" id="{63291848-FB7A-E1C8-BB81-A4DC595F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542" y="3074211"/>
            <a:ext cx="1929314" cy="19293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hilip Messere">
            <a:extLst>
              <a:ext uri="{FF2B5EF4-FFF2-40B4-BE49-F238E27FC236}">
                <a16:creationId xmlns:a16="http://schemas.microsoft.com/office/drawing/2014/main" id="{D678C3D8-51CB-B29E-62EC-163DF199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" y="1887668"/>
            <a:ext cx="1929316" cy="19293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94C86086-CA23-9D54-EF44-BE336109FFEB}"/>
              </a:ext>
            </a:extLst>
          </p:cNvPr>
          <p:cNvSpPr txBox="1">
            <a:spLocks/>
          </p:cNvSpPr>
          <p:nvPr/>
        </p:nvSpPr>
        <p:spPr>
          <a:xfrm>
            <a:off x="3029713" y="4956057"/>
            <a:ext cx="3251703" cy="145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GB" sz="2000" dirty="0" err="1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Dr.</a:t>
            </a:r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 </a:t>
            </a:r>
            <a:r>
              <a:rPr lang="en-GB" sz="2000" dirty="0" err="1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Nevilene</a:t>
            </a:r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 Slingers</a:t>
            </a:r>
          </a:p>
          <a:p>
            <a:pPr algn="ctr"/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South African Medical Research Council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E412B30A-CD9F-CA6E-A6BC-76B6489E72F8}"/>
              </a:ext>
            </a:extLst>
          </p:cNvPr>
          <p:cNvSpPr txBox="1">
            <a:spLocks/>
          </p:cNvSpPr>
          <p:nvPr/>
        </p:nvSpPr>
        <p:spPr>
          <a:xfrm>
            <a:off x="5472740" y="3950605"/>
            <a:ext cx="3890211" cy="989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GB" sz="2000" dirty="0" err="1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Pompy</a:t>
            </a:r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 Sridhar</a:t>
            </a:r>
          </a:p>
          <a:p>
            <a:pPr algn="ctr"/>
            <a:r>
              <a:rPr lang="en-GB" sz="2000" dirty="0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MSD for Mothers</a:t>
            </a:r>
          </a:p>
        </p:txBody>
      </p:sp>
      <p:pic>
        <p:nvPicPr>
          <p:cNvPr id="11" name="Picture 6" descr="Nevilene  Slingers">
            <a:extLst>
              <a:ext uri="{FF2B5EF4-FFF2-40B4-BE49-F238E27FC236}">
                <a16:creationId xmlns:a16="http://schemas.microsoft.com/office/drawing/2014/main" id="{CF40EC21-F494-21A6-E34F-E89026E9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96" y="2927620"/>
            <a:ext cx="1929315" cy="19293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828F6A2-0373-5FEE-DC4A-AA73B9737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70" y="1844608"/>
            <a:ext cx="1929316" cy="19293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5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3A85D4-64C9-1A4D-9A72-93421EF42155}"/>
              </a:ext>
            </a:extLst>
          </p:cNvPr>
          <p:cNvCxnSpPr>
            <a:cxnSpLocks/>
          </p:cNvCxnSpPr>
          <p:nvPr/>
        </p:nvCxnSpPr>
        <p:spPr>
          <a:xfrm>
            <a:off x="348763" y="1311742"/>
            <a:ext cx="7070558" cy="0"/>
          </a:xfrm>
          <a:prstGeom prst="line">
            <a:avLst/>
          </a:prstGeom>
          <a:ln w="254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D822DEE-684E-AE41-9BAA-2AE8B78B93E3}"/>
              </a:ext>
            </a:extLst>
          </p:cNvPr>
          <p:cNvSpPr txBox="1">
            <a:spLocks/>
          </p:cNvSpPr>
          <p:nvPr/>
        </p:nvSpPr>
        <p:spPr>
          <a:xfrm>
            <a:off x="348763" y="97064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>
                <a:solidFill>
                  <a:srgbClr val="002147"/>
                </a:solidFill>
                <a:latin typeface="Trebuchet MS Regular" panose="020B0603020202020204" pitchFamily="34" charset="0"/>
              </a:rPr>
              <a:t>Our guiding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3E7927-5BAD-20C3-39A1-51B40B437020}"/>
              </a:ext>
            </a:extLst>
          </p:cNvPr>
          <p:cNvSpPr txBox="1"/>
          <p:nvPr/>
        </p:nvSpPr>
        <p:spPr>
          <a:xfrm>
            <a:off x="568839" y="1638110"/>
            <a:ext cx="11054322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 defTabSz="609570">
              <a:buFontTx/>
              <a:buAutoNum type="arabicPeriod"/>
            </a:pPr>
            <a:r>
              <a:rPr lang="en-GB" sz="3200" dirty="0">
                <a:solidFill>
                  <a:srgbClr val="7030A0"/>
                </a:solidFill>
                <a:ea typeface="+mn-lt"/>
                <a:cs typeface="+mn-lt"/>
              </a:rPr>
              <a:t>What data points from other projects would you find most helpful? Why are these particularly useful?   </a:t>
            </a:r>
            <a:br>
              <a:rPr lang="en-GB" sz="3200" dirty="0">
                <a:solidFill>
                  <a:srgbClr val="7030A0"/>
                </a:solidFill>
                <a:ea typeface="+mn-lt"/>
                <a:cs typeface="+mn-lt"/>
              </a:rPr>
            </a:br>
            <a:endParaRPr lang="en-GB" sz="3200" dirty="0">
              <a:solidFill>
                <a:srgbClr val="7030A0"/>
              </a:solidFill>
              <a:ea typeface="+mn-lt"/>
              <a:cs typeface="+mn-lt"/>
            </a:endParaRPr>
          </a:p>
          <a:p>
            <a:pPr marL="514350" indent="-514350" defTabSz="609570">
              <a:buAutoNum type="arabicPeriod"/>
            </a:pPr>
            <a:r>
              <a:rPr lang="en-GB" sz="3200" dirty="0">
                <a:solidFill>
                  <a:srgbClr val="7030A0"/>
                </a:solidFill>
                <a:ea typeface="+mn-lt"/>
                <a:cs typeface="+mn-lt"/>
              </a:rPr>
              <a:t>If that data is not publicly available, where do you get it from now?</a:t>
            </a:r>
          </a:p>
          <a:p>
            <a:pPr marL="514350" indent="-514350" defTabSz="609570">
              <a:buAutoNum type="arabicPeriod"/>
            </a:pPr>
            <a:endParaRPr lang="en-GB" sz="3200" dirty="0">
              <a:solidFill>
                <a:srgbClr val="7030A0"/>
              </a:solidFill>
              <a:ea typeface="+mn-lt"/>
              <a:cs typeface="+mn-lt"/>
            </a:endParaRPr>
          </a:p>
          <a:p>
            <a:pPr marL="514350" indent="-514350" defTabSz="609570">
              <a:buAutoNum type="arabicPeriod"/>
            </a:pPr>
            <a:r>
              <a:rPr lang="en-GB" sz="3200">
                <a:solidFill>
                  <a:srgbClr val="7030A0"/>
                </a:solidFill>
                <a:ea typeface="+mn-lt"/>
                <a:cs typeface="+mn-lt"/>
              </a:rPr>
              <a:t>What are the barriers to publishing this data? Can you think of examples (or suggest innovative ideas) to overcome these barriers? </a:t>
            </a:r>
            <a:endParaRPr lang="en-GB" sz="3200" dirty="0">
              <a:solidFill>
                <a:srgbClr val="7030A0"/>
              </a:solidFill>
              <a:latin typeface="Trebuchet MS Regular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1692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3A85D4-64C9-1A4D-9A72-93421EF42155}"/>
              </a:ext>
            </a:extLst>
          </p:cNvPr>
          <p:cNvCxnSpPr>
            <a:cxnSpLocks/>
          </p:cNvCxnSpPr>
          <p:nvPr/>
        </p:nvCxnSpPr>
        <p:spPr>
          <a:xfrm>
            <a:off x="348763" y="1311742"/>
            <a:ext cx="7070558" cy="0"/>
          </a:xfrm>
          <a:prstGeom prst="line">
            <a:avLst/>
          </a:prstGeom>
          <a:ln w="254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D822DEE-684E-AE41-9BAA-2AE8B78B93E3}"/>
              </a:ext>
            </a:extLst>
          </p:cNvPr>
          <p:cNvSpPr txBox="1">
            <a:spLocks/>
          </p:cNvSpPr>
          <p:nvPr/>
        </p:nvSpPr>
        <p:spPr>
          <a:xfrm>
            <a:off x="348763" y="97064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>
                <a:solidFill>
                  <a:srgbClr val="002147"/>
                </a:solidFill>
                <a:latin typeface="Trebuchet MS Regular" panose="020B0603020202020204" pitchFamily="34" charset="0"/>
              </a:rPr>
              <a:t>Our agenda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833CD85-D8D4-4520-424A-B9DAF597EA59}"/>
              </a:ext>
            </a:extLst>
          </p:cNvPr>
          <p:cNvSpPr txBox="1">
            <a:spLocks/>
          </p:cNvSpPr>
          <p:nvPr/>
        </p:nvSpPr>
        <p:spPr>
          <a:xfrm>
            <a:off x="429961" y="2526421"/>
            <a:ext cx="11089704" cy="459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Welcome and housekeeping rules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Impact Bond Dataset and data completeness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Speakers' introduction </a:t>
            </a:r>
            <a:endParaRPr lang="en-GB">
              <a:solidFill>
                <a:srgbClr val="002147"/>
              </a:solidFill>
              <a:latin typeface="Trebuchet MS Regular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Discussion based on three guiding questions: Whose data is it anyway?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Q&amp;A</a:t>
            </a:r>
            <a:endParaRPr lang="en-GB">
              <a:solidFill>
                <a:srgbClr val="002147"/>
              </a:solidFill>
              <a:latin typeface="Trebuchet MS Regular" panose="020B06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Closing remarks</a:t>
            </a:r>
            <a:endParaRPr lang="en-GB">
              <a:solidFill>
                <a:srgbClr val="002147"/>
              </a:solidFill>
              <a:latin typeface="Trebuchet MS Regular" panose="020B0603020202020204" pitchFamily="34" charset="0"/>
            </a:endParaRPr>
          </a:p>
          <a:p>
            <a:endParaRPr lang="en-GB">
              <a:solidFill>
                <a:srgbClr val="002147"/>
              </a:solidFill>
              <a:latin typeface="Trebuchet MS Regular" panose="020B0603020202020204" pitchFamily="34" charset="0"/>
            </a:endParaRPr>
          </a:p>
          <a:p>
            <a:endParaRPr lang="en-GB">
              <a:solidFill>
                <a:srgbClr val="002147"/>
              </a:solidFill>
              <a:latin typeface="Trebuchet MS Regular" panose="020B0603020202020204" pitchFamily="34" charset="0"/>
            </a:endParaRPr>
          </a:p>
          <a:p>
            <a:endParaRPr lang="en-GB">
              <a:solidFill>
                <a:srgbClr val="002147"/>
              </a:solidFill>
              <a:latin typeface="Trebuchet MS Regular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BBF43-D2A1-1D0D-4D6C-B39185F7CC2E}"/>
              </a:ext>
            </a:extLst>
          </p:cNvPr>
          <p:cNvSpPr txBox="1"/>
          <p:nvPr/>
        </p:nvSpPr>
        <p:spPr>
          <a:xfrm>
            <a:off x="8718115" y="4935255"/>
            <a:ext cx="2555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7030A0"/>
                </a:solidFill>
              </a:rPr>
              <a:t>The session is being recorded. Please post questions throughout the chat.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8A072-16CE-85A4-C8D4-5DFCD5A51B5E}"/>
              </a:ext>
            </a:extLst>
          </p:cNvPr>
          <p:cNvSpPr/>
          <p:nvPr/>
        </p:nvSpPr>
        <p:spPr>
          <a:xfrm>
            <a:off x="8655485" y="4847573"/>
            <a:ext cx="2555310" cy="1390389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7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D426-FDA9-D9E2-79F2-A3E3273D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rebuchet MS"/>
                <a:ea typeface="Lato"/>
                <a:cs typeface="Lato"/>
              </a:rPr>
              <a:t>Data, data, data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CE860F3-7AFC-E3D9-92A9-EA1D98E1D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9457" y="4052790"/>
            <a:ext cx="3400265" cy="25702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1EE63-3B4C-4331-0325-B2BEA56F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0825320-7ABF-862C-A437-3FD7841C6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207" y="1752563"/>
            <a:ext cx="3220597" cy="2131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79FE7-6510-314D-00FF-C2134A88D56D}"/>
              </a:ext>
            </a:extLst>
          </p:cNvPr>
          <p:cNvSpPr txBox="1"/>
          <p:nvPr/>
        </p:nvSpPr>
        <p:spPr>
          <a:xfrm>
            <a:off x="1826964" y="1285301"/>
            <a:ext cx="30847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/>
              <a:t>Accessing available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3A54B-59E2-02C8-C674-40DD328BD956}"/>
              </a:ext>
            </a:extLst>
          </p:cNvPr>
          <p:cNvSpPr txBox="1"/>
          <p:nvPr/>
        </p:nvSpPr>
        <p:spPr>
          <a:xfrm>
            <a:off x="7711806" y="1285300"/>
            <a:ext cx="30847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/>
              <a:t>Contributing data</a:t>
            </a:r>
          </a:p>
        </p:txBody>
      </p:sp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FF61C3BC-C3EF-1E84-2664-7B55AAD59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6" y="2718309"/>
            <a:ext cx="4808862" cy="2376175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116169A2-C195-D99D-B7BF-508314115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85" y="5244020"/>
            <a:ext cx="4808863" cy="142853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E520599-9E8F-6B6A-BDA8-C77B4B984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879" y="1756215"/>
            <a:ext cx="2686050" cy="8667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1B3E8-FC5E-CDA8-F8A9-8D314B0F55D3}"/>
              </a:ext>
            </a:extLst>
          </p:cNvPr>
          <p:cNvSpPr txBox="1"/>
          <p:nvPr/>
        </p:nvSpPr>
        <p:spPr>
          <a:xfrm>
            <a:off x="7766891" y="6608199"/>
            <a:ext cx="22859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Roche et al. 2014, </a:t>
            </a:r>
            <a:r>
              <a:rPr lang="en-US" sz="1000" err="1"/>
              <a:t>Plos</a:t>
            </a:r>
            <a:r>
              <a:rPr lang="en-US" sz="1000"/>
              <a:t> Biology</a:t>
            </a:r>
          </a:p>
        </p:txBody>
      </p:sp>
    </p:spTree>
    <p:extLst>
      <p:ext uri="{BB962C8B-B14F-4D97-AF65-F5344CB8AC3E}">
        <p14:creationId xmlns:p14="http://schemas.microsoft.com/office/powerpoint/2010/main" val="89080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3A85D4-64C9-1A4D-9A72-93421EF42155}"/>
              </a:ext>
            </a:extLst>
          </p:cNvPr>
          <p:cNvCxnSpPr>
            <a:cxnSpLocks/>
          </p:cNvCxnSpPr>
          <p:nvPr/>
        </p:nvCxnSpPr>
        <p:spPr>
          <a:xfrm>
            <a:off x="348763" y="1418620"/>
            <a:ext cx="7070558" cy="0"/>
          </a:xfrm>
          <a:prstGeom prst="line">
            <a:avLst/>
          </a:prstGeom>
          <a:ln w="254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D822DEE-684E-AE41-9BAA-2AE8B78B93E3}"/>
              </a:ext>
            </a:extLst>
          </p:cNvPr>
          <p:cNvSpPr txBox="1">
            <a:spLocks/>
          </p:cNvSpPr>
          <p:nvPr/>
        </p:nvSpPr>
        <p:spPr>
          <a:xfrm>
            <a:off x="348763" y="92273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>
                <a:solidFill>
                  <a:srgbClr val="002147"/>
                </a:solidFill>
                <a:latin typeface="Trebuchet MS Regular" panose="020B0603020202020204" pitchFamily="34" charset="0"/>
              </a:rPr>
              <a:t>INDIGO updates</a:t>
            </a:r>
          </a:p>
        </p:txBody>
      </p:sp>
      <p:pic>
        <p:nvPicPr>
          <p:cNvPr id="3" name="Picture 2" descr="Website, map&#10;&#10;Description automatically generated">
            <a:extLst>
              <a:ext uri="{FF2B5EF4-FFF2-40B4-BE49-F238E27FC236}">
                <a16:creationId xmlns:a16="http://schemas.microsoft.com/office/drawing/2014/main" id="{A7CDFA72-5950-6B71-70E9-877C3EC32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42" y="1508032"/>
            <a:ext cx="7651539" cy="5349967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21BD1755-82C8-EDDF-5E46-8295E3AF1E9F}"/>
              </a:ext>
            </a:extLst>
          </p:cNvPr>
          <p:cNvSpPr txBox="1">
            <a:spLocks/>
          </p:cNvSpPr>
          <p:nvPr/>
        </p:nvSpPr>
        <p:spPr>
          <a:xfrm>
            <a:off x="8190020" y="2200317"/>
            <a:ext cx="4609296" cy="1982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pPr algn="ctr"/>
            <a:r>
              <a:rPr lang="en-GB">
                <a:solidFill>
                  <a:srgbClr val="002147"/>
                </a:solidFill>
                <a:latin typeface="Trebuchet MS Regular"/>
                <a:ea typeface="Lato"/>
                <a:cs typeface="Lato"/>
              </a:rPr>
              <a:t>Impact Bond Dataset</a:t>
            </a:r>
          </a:p>
        </p:txBody>
      </p:sp>
    </p:spTree>
    <p:extLst>
      <p:ext uri="{BB962C8B-B14F-4D97-AF65-F5344CB8AC3E}">
        <p14:creationId xmlns:p14="http://schemas.microsoft.com/office/powerpoint/2010/main" val="356610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pic>
        <p:nvPicPr>
          <p:cNvPr id="7" name="Picture 6" descr="Chart, pie chart, sunburst chart&#10;&#10;Description automatically generated">
            <a:extLst>
              <a:ext uri="{FF2B5EF4-FFF2-40B4-BE49-F238E27FC236}">
                <a16:creationId xmlns:a16="http://schemas.microsoft.com/office/drawing/2014/main" id="{830BBF07-7174-D4BB-D6E0-6D77640E1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r="3075"/>
          <a:stretch/>
        </p:blipFill>
        <p:spPr>
          <a:xfrm>
            <a:off x="303147" y="1368254"/>
            <a:ext cx="7102257" cy="34614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DD750D4C-2C59-FE9B-0AF6-CE88A55F6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37" y="793750"/>
            <a:ext cx="5118100" cy="5270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96F295-B1D4-86CC-7F0A-0A1CB9CBF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41" y="1368254"/>
            <a:ext cx="6419755" cy="52592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91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2D3566-03EB-6934-627A-530852858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6" y="2349400"/>
            <a:ext cx="7772400" cy="2349155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1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4080669-D75F-470C-05F0-B07341CA2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2471" b="1088"/>
          <a:stretch/>
        </p:blipFill>
        <p:spPr>
          <a:xfrm>
            <a:off x="3876893" y="1388880"/>
            <a:ext cx="7503091" cy="42701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6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3A85D4-64C9-1A4D-9A72-93421EF42155}"/>
              </a:ext>
            </a:extLst>
          </p:cNvPr>
          <p:cNvCxnSpPr>
            <a:cxnSpLocks/>
          </p:cNvCxnSpPr>
          <p:nvPr/>
        </p:nvCxnSpPr>
        <p:spPr>
          <a:xfrm>
            <a:off x="348763" y="1418620"/>
            <a:ext cx="7070558" cy="0"/>
          </a:xfrm>
          <a:prstGeom prst="line">
            <a:avLst/>
          </a:prstGeom>
          <a:ln w="254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D822DEE-684E-AE41-9BAA-2AE8B78B93E3}"/>
              </a:ext>
            </a:extLst>
          </p:cNvPr>
          <p:cNvSpPr txBox="1">
            <a:spLocks/>
          </p:cNvSpPr>
          <p:nvPr/>
        </p:nvSpPr>
        <p:spPr>
          <a:xfrm>
            <a:off x="348763" y="92273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>
                <a:solidFill>
                  <a:srgbClr val="002147"/>
                </a:solidFill>
                <a:latin typeface="Trebuchet MS Regular" panose="020B0603020202020204" pitchFamily="34" charset="0"/>
              </a:rPr>
              <a:t>Data completeness report 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26740D-75DA-E8CD-A62C-1BD7768DB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28707"/>
              </p:ext>
            </p:extLst>
          </p:nvPr>
        </p:nvGraphicFramePr>
        <p:xfrm>
          <a:off x="920028" y="1832879"/>
          <a:ext cx="10351944" cy="4129200"/>
        </p:xfrm>
        <a:graphic>
          <a:graphicData uri="http://schemas.openxmlformats.org/drawingml/2006/table">
            <a:tbl>
              <a:tblPr/>
              <a:tblGrid>
                <a:gridCol w="8419581">
                  <a:extLst>
                    <a:ext uri="{9D8B030D-6E8A-4147-A177-3AD203B41FA5}">
                      <a16:colId xmlns:a16="http://schemas.microsoft.com/office/drawing/2014/main" val="1404624854"/>
                    </a:ext>
                  </a:extLst>
                </a:gridCol>
                <a:gridCol w="1932363">
                  <a:extLst>
                    <a:ext uri="{9D8B030D-6E8A-4147-A177-3AD203B41FA5}">
                      <a16:colId xmlns:a16="http://schemas.microsoft.com/office/drawing/2014/main" val="34827561"/>
                    </a:ext>
                  </a:extLst>
                </a:gridCol>
              </a:tblGrid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109247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Impact Bond Name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36338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Alternative Names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78865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Stage of Development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27643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Dates - Date outcomes contract signed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68.8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47150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Dates - Anticipated completion date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21.1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7060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Dates - Start date of service provision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92.2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43192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Dates - Anticipated end date of service provision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35.2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71876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Dates - Actual end date of service provision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807745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Total investment commitment - Currency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84.4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13832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Total investment commitment - Amount - Min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218288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Total investment commitment - Amount - Exact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78.1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71161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Total investment commitment - Amount - Max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950791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Total investment commitment - Amount USD - Min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94258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Total investment commitment - Amount USD - Exact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77.0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41300"/>
                  </a:ext>
                </a:extLst>
              </a:tr>
              <a:tr h="2580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Total investment commitment - Amount USD - Max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D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95914"/>
                  </a:ext>
                </a:extLst>
              </a:tr>
            </a:tbl>
          </a:graphicData>
        </a:graphic>
      </p:graphicFrame>
      <p:sp>
        <p:nvSpPr>
          <p:cNvPr id="12" name="Title 8">
            <a:extLst>
              <a:ext uri="{FF2B5EF4-FFF2-40B4-BE49-F238E27FC236}">
                <a16:creationId xmlns:a16="http://schemas.microsoft.com/office/drawing/2014/main" id="{F1D5D310-028B-C1C5-409B-7B3AFD996CA2}"/>
              </a:ext>
            </a:extLst>
          </p:cNvPr>
          <p:cNvSpPr txBox="1">
            <a:spLocks/>
          </p:cNvSpPr>
          <p:nvPr/>
        </p:nvSpPr>
        <p:spPr>
          <a:xfrm>
            <a:off x="7316174" y="5897688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 sz="2000">
                <a:solidFill>
                  <a:srgbClr val="002147"/>
                </a:solidFill>
                <a:latin typeface="Trebuchet MS Regular" panose="020B0603020202020204" pitchFamily="34" charset="0"/>
              </a:rPr>
              <a:t>Impact Bond Dataset, 14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24566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3A85D4-64C9-1A4D-9A72-93421EF42155}"/>
              </a:ext>
            </a:extLst>
          </p:cNvPr>
          <p:cNvCxnSpPr>
            <a:cxnSpLocks/>
          </p:cNvCxnSpPr>
          <p:nvPr/>
        </p:nvCxnSpPr>
        <p:spPr>
          <a:xfrm>
            <a:off x="348763" y="1418620"/>
            <a:ext cx="7070558" cy="0"/>
          </a:xfrm>
          <a:prstGeom prst="line">
            <a:avLst/>
          </a:prstGeom>
          <a:ln w="254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D822DEE-684E-AE41-9BAA-2AE8B78B93E3}"/>
              </a:ext>
            </a:extLst>
          </p:cNvPr>
          <p:cNvSpPr txBox="1">
            <a:spLocks/>
          </p:cNvSpPr>
          <p:nvPr/>
        </p:nvSpPr>
        <p:spPr>
          <a:xfrm>
            <a:off x="348763" y="92273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>
                <a:solidFill>
                  <a:srgbClr val="002147"/>
                </a:solidFill>
                <a:latin typeface="Trebuchet MS Regular" panose="020B0603020202020204" pitchFamily="34" charset="0"/>
              </a:rPr>
              <a:t>Data completeness report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113A37-2B0F-ED09-D0FB-E31395944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59587"/>
              </p:ext>
            </p:extLst>
          </p:nvPr>
        </p:nvGraphicFramePr>
        <p:xfrm>
          <a:off x="1045942" y="1880084"/>
          <a:ext cx="10342490" cy="4034790"/>
        </p:xfrm>
        <a:graphic>
          <a:graphicData uri="http://schemas.openxmlformats.org/drawingml/2006/table">
            <a:tbl>
              <a:tblPr/>
              <a:tblGrid>
                <a:gridCol w="8411892">
                  <a:extLst>
                    <a:ext uri="{9D8B030D-6E8A-4147-A177-3AD203B41FA5}">
                      <a16:colId xmlns:a16="http://schemas.microsoft.com/office/drawing/2014/main" val="1180704175"/>
                    </a:ext>
                  </a:extLst>
                </a:gridCol>
                <a:gridCol w="1930598">
                  <a:extLst>
                    <a:ext uri="{9D8B030D-6E8A-4147-A177-3AD203B41FA5}">
                      <a16:colId xmlns:a16="http://schemas.microsoft.com/office/drawing/2014/main" val="1955812760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58413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Maximum potential outcome payment - Currency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35.9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6786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Maximum potential outcome payment - Amount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36.3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05946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Maximum potential outcome payment - Amount USD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21.9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22879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Maximum potential loss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6572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Maximum potential return type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2623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Maximum potential return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1567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Overall project finance - Configuration of the Contracting Parties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0208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Purpose and classifications - Intervention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96.1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4522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Purpose and classifications - Policy sector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5045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Service and beneficiaries - Target population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95.7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959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Service and beneficiaries - Targeted number of unique service users or beneficiaries (total)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74.2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5857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Service and beneficiaries - Actual number of unique service users or beneficiaries engaged (total)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5684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Changes to project due to COVID-19 - (Value)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875097"/>
                  </a:ext>
                </a:extLst>
              </a:tr>
            </a:tbl>
          </a:graphicData>
        </a:graphic>
      </p:graphicFrame>
      <p:sp>
        <p:nvSpPr>
          <p:cNvPr id="6" name="Title 8">
            <a:extLst>
              <a:ext uri="{FF2B5EF4-FFF2-40B4-BE49-F238E27FC236}">
                <a16:creationId xmlns:a16="http://schemas.microsoft.com/office/drawing/2014/main" id="{3D604238-AD43-91B4-EBC0-FA36A3F17FF9}"/>
              </a:ext>
            </a:extLst>
          </p:cNvPr>
          <p:cNvSpPr txBox="1">
            <a:spLocks/>
          </p:cNvSpPr>
          <p:nvPr/>
        </p:nvSpPr>
        <p:spPr>
          <a:xfrm>
            <a:off x="7316174" y="5897688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 sz="2000">
                <a:solidFill>
                  <a:srgbClr val="002147"/>
                </a:solidFill>
                <a:latin typeface="Trebuchet MS Regular" panose="020B0603020202020204" pitchFamily="34" charset="0"/>
              </a:rPr>
              <a:t>Impact Bond Dataset, 14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98473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0221-86BD-2D45-A037-2615623C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4AF0-AB82-6346-890A-EF599C777360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7D8-5F47-A64D-B8DD-6234A4B7ED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3A85D4-64C9-1A4D-9A72-93421EF42155}"/>
              </a:ext>
            </a:extLst>
          </p:cNvPr>
          <p:cNvCxnSpPr>
            <a:cxnSpLocks/>
          </p:cNvCxnSpPr>
          <p:nvPr/>
        </p:nvCxnSpPr>
        <p:spPr>
          <a:xfrm>
            <a:off x="348763" y="1418620"/>
            <a:ext cx="7070558" cy="0"/>
          </a:xfrm>
          <a:prstGeom prst="line">
            <a:avLst/>
          </a:prstGeom>
          <a:ln w="25400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7D822DEE-684E-AE41-9BAA-2AE8B78B93E3}"/>
              </a:ext>
            </a:extLst>
          </p:cNvPr>
          <p:cNvSpPr txBox="1">
            <a:spLocks/>
          </p:cNvSpPr>
          <p:nvPr/>
        </p:nvSpPr>
        <p:spPr>
          <a:xfrm>
            <a:off x="348763" y="92273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>
                <a:solidFill>
                  <a:srgbClr val="002147"/>
                </a:solidFill>
                <a:latin typeface="Trebuchet MS Regular" panose="020B0603020202020204" pitchFamily="34" charset="0"/>
              </a:rPr>
              <a:t>Data completeness report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C8D953-9592-BA23-CC10-57343FC75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09319"/>
              </p:ext>
            </p:extLst>
          </p:nvPr>
        </p:nvGraphicFramePr>
        <p:xfrm>
          <a:off x="1930937" y="2346841"/>
          <a:ext cx="8572500" cy="2533650"/>
        </p:xfrm>
        <a:graphic>
          <a:graphicData uri="http://schemas.openxmlformats.org/drawingml/2006/table">
            <a:tbl>
              <a:tblPr/>
              <a:tblGrid>
                <a:gridCol w="6972300">
                  <a:extLst>
                    <a:ext uri="{9D8B030D-6E8A-4147-A177-3AD203B41FA5}">
                      <a16:colId xmlns:a16="http://schemas.microsoft.com/office/drawing/2014/main" val="28164812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30628479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70482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Outcome Funds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43.0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70043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Delivery Locations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99746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Service Provisions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96.9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8635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Outcome Payment Commitments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99.2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87913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Investments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95.7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155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Intermediary services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85.5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5348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Outcome Metrics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98.0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8432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Outcome Pricings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909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Results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effectLst/>
                          <a:latin typeface="Trebuchet MS Bold Italic"/>
                        </a:rPr>
                        <a:t>21.9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9831"/>
                  </a:ext>
                </a:extLst>
              </a:tr>
            </a:tbl>
          </a:graphicData>
        </a:graphic>
      </p:graphicFrame>
      <p:sp>
        <p:nvSpPr>
          <p:cNvPr id="7" name="Title 8">
            <a:extLst>
              <a:ext uri="{FF2B5EF4-FFF2-40B4-BE49-F238E27FC236}">
                <a16:creationId xmlns:a16="http://schemas.microsoft.com/office/drawing/2014/main" id="{CC84D116-4383-F08A-AA08-EAFA334A22B0}"/>
              </a:ext>
            </a:extLst>
          </p:cNvPr>
          <p:cNvSpPr txBox="1">
            <a:spLocks/>
          </p:cNvSpPr>
          <p:nvPr/>
        </p:nvSpPr>
        <p:spPr>
          <a:xfrm>
            <a:off x="7316174" y="5897688"/>
            <a:ext cx="7295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7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rebuchet MS" panose="020B0703020202090204" pitchFamily="34" charset="0"/>
                <a:ea typeface="Lato" charset="0"/>
                <a:cs typeface="Lato" charset="0"/>
              </a:defRPr>
            </a:lvl1pPr>
          </a:lstStyle>
          <a:p>
            <a:r>
              <a:rPr lang="en-GB" sz="2000">
                <a:solidFill>
                  <a:srgbClr val="002147"/>
                </a:solidFill>
                <a:latin typeface="Trebuchet MS Regular" panose="020B0603020202020204" pitchFamily="34" charset="0"/>
              </a:rPr>
              <a:t>Impact Bond Dataset, 14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32935845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2047"/>
      </a:accent1>
      <a:accent2>
        <a:srgbClr val="00619B"/>
      </a:accent2>
      <a:accent3>
        <a:srgbClr val="D7D2CB"/>
      </a:accent3>
      <a:accent4>
        <a:srgbClr val="D76124"/>
      </a:accent4>
      <a:accent5>
        <a:srgbClr val="491463"/>
      </a:accent5>
      <a:accent6>
        <a:srgbClr val="3A9349"/>
      </a:accent6>
      <a:hlink>
        <a:srgbClr val="00619B"/>
      </a:hlink>
      <a:folHlink>
        <a:srgbClr val="491463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1A643DF3-C692-3944-86D0-BC6612145925}" vid="{9A92834F-DF80-504A-8AE0-65D994F0B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e3df429-9674-4c81-9594-d827b663cb8f">
      <UserInfo>
        <DisplayName>Michael Gibson</DisplayName>
        <AccountId>38</AccountId>
        <AccountType/>
      </UserInfo>
      <UserInfo>
        <DisplayName>Fernando Domingos</DisplayName>
        <AccountId>464</AccountId>
        <AccountType/>
      </UserInfo>
      <UserInfo>
        <DisplayName>Laura Bonsaver</DisplayName>
        <AccountId>83</AccountId>
        <AccountType/>
      </UserInfo>
      <UserInfo>
        <DisplayName>Ozioma Paul</DisplayName>
        <AccountId>591</AccountId>
        <AccountType/>
      </UserInfo>
      <UserInfo>
        <DisplayName>Juliana Outes Velarde</DisplayName>
        <AccountId>41</AccountId>
        <AccountType/>
      </UserInfo>
    </SharedWithUsers>
    <TaxCatchAll xmlns="6e3df429-9674-4c81-9594-d827b663cb8f" xsi:nil="true"/>
    <lcf76f155ced4ddcb4097134ff3c332f xmlns="39b180d7-8879-4f35-b0b0-75c859c0096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587CD07DA8D41958A23B4AE800C9E" ma:contentTypeVersion="16" ma:contentTypeDescription="Create a new document." ma:contentTypeScope="" ma:versionID="8c2939f51ee319d0ccea1480b96bcbdc">
  <xsd:schema xmlns:xsd="http://www.w3.org/2001/XMLSchema" xmlns:xs="http://www.w3.org/2001/XMLSchema" xmlns:p="http://schemas.microsoft.com/office/2006/metadata/properties" xmlns:ns2="39b180d7-8879-4f35-b0b0-75c859c0096c" xmlns:ns3="6e3df429-9674-4c81-9594-d827b663cb8f" targetNamespace="http://schemas.microsoft.com/office/2006/metadata/properties" ma:root="true" ma:fieldsID="17f745e9306d3c3b670162df52cd10b3" ns2:_="" ns3:_="">
    <xsd:import namespace="39b180d7-8879-4f35-b0b0-75c859c0096c"/>
    <xsd:import namespace="6e3df429-9674-4c81-9594-d827b663c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180d7-8879-4f35-b0b0-75c859c009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f429-9674-4c81-9594-d827b663c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f82ca7-27f5-4330-bc08-0184bc003a24}" ma:internalName="TaxCatchAll" ma:showField="CatchAllData" ma:web="6e3df429-9674-4c81-9594-d827b663c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E72C19-A563-4BBB-8E46-075C282A1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7A3DDE-39F3-40E3-815F-D8FDC314421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39b180d7-8879-4f35-b0b0-75c859c0096c"/>
    <ds:schemaRef ds:uri="6e3df429-9674-4c81-9594-d827b663cb8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8914BD-DFE0-451B-B496-B40C5DC1156C}">
  <ds:schemaRefs>
    <ds:schemaRef ds:uri="39b180d7-8879-4f35-b0b0-75c859c0096c"/>
    <ds:schemaRef ds:uri="6e3df429-9674-4c81-9594-d827b663cb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654</Words>
  <Application>Microsoft Office PowerPoint</Application>
  <PresentationFormat>Widescreen</PresentationFormat>
  <Paragraphs>143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</vt:lpstr>
      <vt:lpstr>INDIGO Peer Learning Session Whose data is it anyway?   17 November 2022  Welcome!</vt:lpstr>
      <vt:lpstr>PowerPoint Presentation</vt:lpstr>
      <vt:lpstr>Data, data,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Juliana Outes Velarde</cp:lastModifiedBy>
  <cp:revision>19</cp:revision>
  <dcterms:created xsi:type="dcterms:W3CDTF">2021-01-18T13:12:34Z</dcterms:created>
  <dcterms:modified xsi:type="dcterms:W3CDTF">2022-12-02T16:59:21Z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0x01010091F587CD07DA8D41958A23B4AE800C9E</vt:lpwstr>
  </property>
  <property fmtid="{D5CDD505-2E9C-101B-9397-08002B2CF9AE}" pid="3" name="MediaServiceImageTags">
    <vt:lpwstr/>
  </property>
</Properties>
</file>